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013423-F30A-459B-9C5C-6EB2D921C4C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0B09FE-D87A-4A03-859D-41E4F38695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240310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007" y="-33755"/>
            <a:ext cx="9189007" cy="68917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735105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Наша команда  «ЛИЛИЯ»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500702"/>
            <a:ext cx="7070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МОУ «Татарская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240310\Рабочий стол\ббббб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Болотные лилии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7"/>
            <a:ext cx="2838440" cy="4429156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Побледневшие, нежно-стыдливые,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Распустились в болотной глуши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Белых лилий цветы молчаливые,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И вкруг них шелестят камыши.</a:t>
            </a:r>
          </a:p>
          <a:p>
            <a:endParaRPr lang="ru-RU" sz="4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Белых лилий цветы серебристые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Вырастают с глубокого дна,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Где не светят лучи золотистые,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Где вода холодна и темна.</a:t>
            </a:r>
          </a:p>
          <a:p>
            <a:endParaRPr lang="ru-RU" sz="4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И не манят их страсти преступные,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Их волненья к себе не зовут;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Для нескромных очей недоступные,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Для себя они только живут.</a:t>
            </a:r>
          </a:p>
          <a:p>
            <a:endParaRPr lang="ru-RU" sz="4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Проникаясь решимостью твердою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Жить мечтой и достичь высоты,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Распускаются с пышностью гордою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Белых лилий немые цветы.</a:t>
            </a:r>
          </a:p>
          <a:p>
            <a:endParaRPr lang="ru-RU" sz="4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Расцветут, и поблекнут бесстрастные,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Далеко от владений людских,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И распустятся снова, прекрасные,-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И никто не узнает о них.</a:t>
            </a: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К.Бальмонт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 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240310\Рабочий стол\lil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7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28736"/>
            <a:ext cx="4214810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Васильев Евгений</a:t>
            </a:r>
          </a:p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Горличенко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Данила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Пантелеева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Кристина</a:t>
            </a:r>
          </a:p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Кривко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Елизавета</a:t>
            </a:r>
          </a:p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Чиянова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Валерия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Берникова Юлия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Рассадина Виктория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Кабацкий Данила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Стародубцев Роман</a:t>
            </a:r>
          </a:p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Штров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Кирилл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85728"/>
            <a:ext cx="5971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остав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команды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Documents and Settings\user240310\Рабочий стол\фото лилия\SDC12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736"/>
            <a:ext cx="478634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выбрали – Лилию…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8151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потому что  наш класс очень дружный, как цветки лилии на одной веточке, делаем всегда все вместе. Но в тоже время  мы все такие разные, как и разнообразные сорта лилий.</a:t>
            </a:r>
            <a:endParaRPr lang="ru-RU" dirty="0"/>
          </a:p>
        </p:txBody>
      </p:sp>
      <p:pic>
        <p:nvPicPr>
          <p:cNvPr id="1026" name="Picture 2" descr="C:\Documents and Settings\user240310\Рабочий стол\SDC12572.JPG"/>
          <p:cNvPicPr>
            <a:picLocks noChangeAspect="1" noChangeArrowheads="1"/>
          </p:cNvPicPr>
          <p:nvPr/>
        </p:nvPicPr>
        <p:blipFill>
          <a:blip r:embed="rId2" cstate="print"/>
          <a:srcRect l="9091" t="8081" r="12121" b="7070"/>
          <a:stretch>
            <a:fillRect/>
          </a:stretch>
        </p:blipFill>
        <p:spPr bwMode="auto">
          <a:xfrm>
            <a:off x="4714876" y="1142984"/>
            <a:ext cx="1571636" cy="1269398"/>
          </a:xfrm>
          <a:prstGeom prst="rect">
            <a:avLst/>
          </a:prstGeom>
          <a:noFill/>
        </p:spPr>
      </p:pic>
      <p:pic>
        <p:nvPicPr>
          <p:cNvPr id="1027" name="Picture 3" descr="C:\Documents and Settings\user240310\Рабочий стол\фото лилия\SDC12566.JPG"/>
          <p:cNvPicPr>
            <a:picLocks noChangeAspect="1" noChangeArrowheads="1"/>
          </p:cNvPicPr>
          <p:nvPr/>
        </p:nvPicPr>
        <p:blipFill>
          <a:blip r:embed="rId3" cstate="print"/>
          <a:srcRect l="15173" t="5517" r="31034" b="6207"/>
          <a:stretch>
            <a:fillRect/>
          </a:stretch>
        </p:blipFill>
        <p:spPr bwMode="auto">
          <a:xfrm>
            <a:off x="7715272" y="1142984"/>
            <a:ext cx="1143008" cy="1406779"/>
          </a:xfrm>
          <a:prstGeom prst="rect">
            <a:avLst/>
          </a:prstGeom>
          <a:noFill/>
        </p:spPr>
      </p:pic>
      <p:pic>
        <p:nvPicPr>
          <p:cNvPr id="1028" name="Picture 4" descr="C:\Documents and Settings\user240310\Рабочий стол\фото лилия\SDC12570.JPG"/>
          <p:cNvPicPr>
            <a:picLocks noChangeAspect="1" noChangeArrowheads="1"/>
          </p:cNvPicPr>
          <p:nvPr/>
        </p:nvPicPr>
        <p:blipFill>
          <a:blip r:embed="rId4" cstate="print"/>
          <a:srcRect l="28409" r="27273" b="4545"/>
          <a:stretch>
            <a:fillRect/>
          </a:stretch>
        </p:blipFill>
        <p:spPr bwMode="auto">
          <a:xfrm>
            <a:off x="6429388" y="1857364"/>
            <a:ext cx="928694" cy="1500198"/>
          </a:xfrm>
          <a:prstGeom prst="rect">
            <a:avLst/>
          </a:prstGeom>
          <a:noFill/>
        </p:spPr>
      </p:pic>
      <p:pic>
        <p:nvPicPr>
          <p:cNvPr id="1029" name="Picture 5" descr="C:\Documents and Settings\user240310\Рабочий стол\фото лилия\SDC12567.JPG"/>
          <p:cNvPicPr>
            <a:picLocks noChangeAspect="1" noChangeArrowheads="1"/>
          </p:cNvPicPr>
          <p:nvPr/>
        </p:nvPicPr>
        <p:blipFill>
          <a:blip r:embed="rId5" cstate="print"/>
          <a:srcRect l="21053" r="15790"/>
          <a:stretch>
            <a:fillRect/>
          </a:stretch>
        </p:blipFill>
        <p:spPr bwMode="auto">
          <a:xfrm>
            <a:off x="7786710" y="2643182"/>
            <a:ext cx="962533" cy="1143008"/>
          </a:xfrm>
          <a:prstGeom prst="rect">
            <a:avLst/>
          </a:prstGeom>
          <a:noFill/>
        </p:spPr>
      </p:pic>
      <p:pic>
        <p:nvPicPr>
          <p:cNvPr id="1030" name="Picture 6" descr="C:\Documents and Settings\user240310\Рабочий стол\фото лилия\SDC12574.JPG"/>
          <p:cNvPicPr>
            <a:picLocks noChangeAspect="1" noChangeArrowheads="1"/>
          </p:cNvPicPr>
          <p:nvPr/>
        </p:nvPicPr>
        <p:blipFill>
          <a:blip r:embed="rId6" cstate="print"/>
          <a:srcRect b="17647"/>
          <a:stretch>
            <a:fillRect/>
          </a:stretch>
        </p:blipFill>
        <p:spPr bwMode="auto">
          <a:xfrm>
            <a:off x="4810126" y="3929066"/>
            <a:ext cx="4048153" cy="2500330"/>
          </a:xfrm>
          <a:prstGeom prst="rect">
            <a:avLst/>
          </a:prstGeom>
          <a:noFill/>
        </p:spPr>
      </p:pic>
      <p:pic>
        <p:nvPicPr>
          <p:cNvPr id="9" name="Picture 3" descr="C:\Documents and Settings\user240310\Рабочий стол\фото лилия\SDC12659.JPG"/>
          <p:cNvPicPr>
            <a:picLocks noChangeAspect="1" noChangeArrowheads="1"/>
          </p:cNvPicPr>
          <p:nvPr/>
        </p:nvPicPr>
        <p:blipFill>
          <a:blip r:embed="rId7" cstate="print"/>
          <a:srcRect l="28086" t="16784" r="3677" b="16643"/>
          <a:stretch>
            <a:fillRect/>
          </a:stretch>
        </p:blipFill>
        <p:spPr bwMode="auto">
          <a:xfrm rot="5400000">
            <a:off x="4817271" y="2683664"/>
            <a:ext cx="1366845" cy="100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240310\Рабочий стол\фото лилия\SDC12657.JPG"/>
          <p:cNvPicPr>
            <a:picLocks noChangeAspect="1" noChangeArrowheads="1"/>
          </p:cNvPicPr>
          <p:nvPr/>
        </p:nvPicPr>
        <p:blipFill>
          <a:blip r:embed="rId2" cstate="print"/>
          <a:srcRect l="19040" t="13793" r="16192" b="17241"/>
          <a:stretch>
            <a:fillRect/>
          </a:stretch>
        </p:blipFill>
        <p:spPr bwMode="auto">
          <a:xfrm rot="5400000">
            <a:off x="4363640" y="1220377"/>
            <a:ext cx="5286410" cy="39886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5124456" cy="47228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Цветов милее нету,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Чем лилии в саду.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Как звездочки у лета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Всем дарят красоту.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Оделись, как принцессы,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И нежные стоят…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Их юные поэты в стихах боготворят.</a:t>
            </a:r>
          </a:p>
          <a:p>
            <a:pPr>
              <a:buNone/>
            </a:pPr>
            <a:r>
              <a:rPr lang="ru-RU" sz="2800" dirty="0" smtClean="0"/>
              <a:t>(сочинила Пантелеева Кристина)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240310\Рабочий стол\22222.jpg"/>
          <p:cNvPicPr>
            <a:picLocks noChangeAspect="1" noChangeArrowheads="1"/>
          </p:cNvPicPr>
          <p:nvPr/>
        </p:nvPicPr>
        <p:blipFill>
          <a:blip r:embed="rId2"/>
          <a:srcRect b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58312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Принцесса флоры - Лилия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егенды о лилии - об этих прекрасных цветах было сложено множество историй, мифов и легенд. Издавна люди поклонялись лилии как одному из самых прекрасных созданий на земле. Даже пожелание благополучия звучало так: "Пусть твой путь будет усыпан розами и лилиями".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Греки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считали, что белая лилия - символ невинности и чистоты выросла из молока матери богов - Геры (Юноны), которая нашла спрятанного от ее ревнивого взора младенца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фиванской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царицы Геркулеса и, зная божественное происхождение малютки, хотела дать ему молока. Но мальчик, почуяв в ней своего врага, укусил и оттолкнул ее, а молоко разлилось по небу, образовав Млечный путь. Несколько капель упали на землю и превратились в лилии.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240310\Рабочий стол\Лилия9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500570"/>
            <a:ext cx="2857520" cy="2143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4695828" cy="5429287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4000" dirty="0" smtClean="0"/>
              <a:t>Белая </a:t>
            </a:r>
            <a:r>
              <a:rPr lang="ru-RU" sz="4000" dirty="0" smtClean="0"/>
              <a:t>лилия традиционно ассоциируется с историей Франции: она красовалась </a:t>
            </a:r>
            <a:r>
              <a:rPr lang="ru-RU" sz="4000" dirty="0" smtClean="0"/>
              <a:t>на скипетре </a:t>
            </a:r>
            <a:r>
              <a:rPr lang="ru-RU" sz="4000" dirty="0" smtClean="0"/>
              <a:t>первых французских королей, на королевской печати и на монетах; с правления Людовика VII белое знамя с тремя лилиями, олицетворяющими три добродетели- сострадание, правосудие и милосердие, становится государственным, да и сама Франция часто называется королевством лилий. Даже свое европейское имя цветок получил от </a:t>
            </a:r>
            <a:r>
              <a:rPr lang="ru-RU" sz="4000" dirty="0" smtClean="0"/>
              <a:t>древне - галльского </a:t>
            </a:r>
            <a:r>
              <a:rPr lang="ru-RU" sz="4000" dirty="0" smtClean="0"/>
              <a:t>"лили", что означает "белый-белый". Прославленная Жанна </a:t>
            </a:r>
            <a:r>
              <a:rPr lang="ru-RU" sz="4000" dirty="0" err="1" smtClean="0"/>
              <a:t>д'Арк</a:t>
            </a:r>
            <a:r>
              <a:rPr lang="ru-RU" sz="4000" dirty="0" smtClean="0"/>
              <a:t> запечатлена на памятнике с этим цветком в руке. За огромные заслуги перед родиной в Столетней войне за воинские доблести при защите отечества ей, а также всему ее крестьянскому роду был присвоен почетный титул "</a:t>
            </a:r>
            <a:r>
              <a:rPr lang="ru-RU" sz="4000" dirty="0" err="1" smtClean="0"/>
              <a:t>дю</a:t>
            </a:r>
            <a:r>
              <a:rPr lang="ru-RU" sz="4000" dirty="0" smtClean="0"/>
              <a:t> Лис", что по-французски означает "лилия". Летом французы отмечают праздник Жанны и Даниель - Даниель Казаковы, организатора Союза девушек, основательницы и почетного президента Союза французских женщин, участницы Сопротивления, замученной в фашистском концлагере. Памятники этим двум героиням разных эпох буквально засыпают лилиями. </a:t>
            </a:r>
            <a:endParaRPr lang="ru-RU" sz="4000" dirty="0"/>
          </a:p>
        </p:txBody>
      </p:sp>
      <p:pic>
        <p:nvPicPr>
          <p:cNvPr id="2051" name="Picture 3" descr="C:\Documents and Settings\user240310\Рабочий стол\3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2371725" cy="21717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240310\Рабочий стол\polari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714620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3981448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Book Antiqua" pitchFamily="18" charset="0"/>
              </a:rPr>
              <a:t>  На </a:t>
            </a:r>
            <a:r>
              <a:rPr lang="ru-RU" dirty="0" smtClean="0">
                <a:latin typeface="Book Antiqua" pitchFamily="18" charset="0"/>
              </a:rPr>
              <a:t>Руси лилии почитались как воплощение целомудрия и чистоты (в день свадьбы обязательно должны были быть у невесты), как символ </a:t>
            </a:r>
            <a:r>
              <a:rPr lang="ru-RU" dirty="0" smtClean="0">
                <a:latin typeface="Book Antiqua" pitchFamily="18" charset="0"/>
              </a:rPr>
              <a:t>мира.</a:t>
            </a:r>
            <a:endParaRPr lang="ru-RU" dirty="0" smtClean="0"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3075" name="Picture 3" descr="C:\Documents and Settings\user240310\Рабочий стол\IMG_7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541561" cy="5429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14942" y="5786454"/>
            <a:ext cx="3085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Горст Кристина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(дочь нашего </a:t>
            </a:r>
          </a:p>
          <a:p>
            <a:pPr algn="ctr"/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руководителя)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3910010" cy="5715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О </a:t>
            </a:r>
            <a:r>
              <a:rPr lang="ru-RU" dirty="0" smtClean="0"/>
              <a:t>красной лилии рассказывают, что она поменяла цвет в ночь перед крестным страданием Христа. Когда Спаситель проходил по Гефсиманскому саду, то в знак сострадания и печали перед ним склонили головы все цветы, кроме лилии, которая хотела, чтобы он насладился ее красотой. Но когда страдальческий взор упал на нее, то румянец стыда за свою гордость в сравнении с его смирением разлился по ее лепесткам и остался навсегда. </a:t>
            </a:r>
            <a:endParaRPr lang="ru-RU" dirty="0"/>
          </a:p>
        </p:txBody>
      </p:sp>
      <p:pic>
        <p:nvPicPr>
          <p:cNvPr id="4098" name="Picture 2" descr="C:\Documents and Settings\user240310\Рабочий стол\1851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71475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Х</a:t>
            </a:r>
            <a:r>
              <a:rPr lang="ru-RU" dirty="0" smtClean="0">
                <a:solidFill>
                  <a:srgbClr val="0070C0"/>
                </a:solidFill>
              </a:rPr>
              <a:t>оть свет наш мал и мы малы, но мы дружны и тем сильны!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240310\Рабочий стол\фото лилия\SDC12647.JPG"/>
          <p:cNvPicPr>
            <a:picLocks noChangeAspect="1" noChangeArrowheads="1"/>
          </p:cNvPicPr>
          <p:nvPr/>
        </p:nvPicPr>
        <p:blipFill>
          <a:blip r:embed="rId2" cstate="print"/>
          <a:srcRect l="17308" r="25000" b="23077"/>
          <a:stretch>
            <a:fillRect/>
          </a:stretch>
        </p:blipFill>
        <p:spPr bwMode="auto">
          <a:xfrm>
            <a:off x="3143240" y="1857364"/>
            <a:ext cx="2643206" cy="2643206"/>
          </a:xfrm>
          <a:prstGeom prst="rect">
            <a:avLst/>
          </a:prstGeom>
          <a:noFill/>
        </p:spPr>
      </p:pic>
      <p:pic>
        <p:nvPicPr>
          <p:cNvPr id="6147" name="Picture 3" descr="C:\Documents and Settings\user240310\Рабочий стол\фото лилия\SDC12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2357454" cy="1768090"/>
          </a:xfrm>
          <a:prstGeom prst="rect">
            <a:avLst/>
          </a:prstGeom>
          <a:noFill/>
        </p:spPr>
      </p:pic>
      <p:pic>
        <p:nvPicPr>
          <p:cNvPr id="6148" name="Picture 4" descr="C:\Documents and Settings\user240310\Рабочий стол\фото лилия\SDC12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572008"/>
            <a:ext cx="2857520" cy="2000264"/>
          </a:xfrm>
          <a:prstGeom prst="rect">
            <a:avLst/>
          </a:prstGeom>
          <a:noFill/>
        </p:spPr>
      </p:pic>
      <p:pic>
        <p:nvPicPr>
          <p:cNvPr id="6149" name="Picture 5" descr="C:\Documents and Settings\user240310\Рабочий стол\фото лилия\SDC12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14818"/>
            <a:ext cx="2667019" cy="2000264"/>
          </a:xfrm>
          <a:prstGeom prst="rect">
            <a:avLst/>
          </a:prstGeom>
          <a:noFill/>
        </p:spPr>
      </p:pic>
      <p:pic>
        <p:nvPicPr>
          <p:cNvPr id="6150" name="Picture 6" descr="C:\Documents and Settings\user240310\Рабочий стол\фото лилия\SDC126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571612"/>
            <a:ext cx="2714644" cy="2035983"/>
          </a:xfrm>
          <a:prstGeom prst="rect">
            <a:avLst/>
          </a:prstGeom>
          <a:noFill/>
        </p:spPr>
      </p:pic>
      <p:pic>
        <p:nvPicPr>
          <p:cNvPr id="6151" name="Picture 7" descr="C:\Documents and Settings\user240310\Рабочий стол\фото лилия\SDC12642.JPG"/>
          <p:cNvPicPr>
            <a:picLocks noChangeAspect="1" noChangeArrowheads="1"/>
          </p:cNvPicPr>
          <p:nvPr/>
        </p:nvPicPr>
        <p:blipFill>
          <a:blip r:embed="rId7" cstate="print"/>
          <a:srcRect t="10081" r="22581" b="19355"/>
          <a:stretch>
            <a:fillRect/>
          </a:stretch>
        </p:blipFill>
        <p:spPr bwMode="auto">
          <a:xfrm>
            <a:off x="6215074" y="4143380"/>
            <a:ext cx="271464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638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Мы выбрали – Лилию…</vt:lpstr>
      <vt:lpstr>Слайд 4</vt:lpstr>
      <vt:lpstr>Принцесса флоры - Лилия</vt:lpstr>
      <vt:lpstr>Слайд 6</vt:lpstr>
      <vt:lpstr>Слайд 7</vt:lpstr>
      <vt:lpstr>Слайд 8</vt:lpstr>
      <vt:lpstr>Хоть свет наш мал и мы малы, но мы дружны и тем сильны!</vt:lpstr>
      <vt:lpstr>Болотные лилии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20</cp:revision>
  <dcterms:created xsi:type="dcterms:W3CDTF">2011-02-18T13:05:10Z</dcterms:created>
  <dcterms:modified xsi:type="dcterms:W3CDTF">2011-02-18T16:06:16Z</dcterms:modified>
</cp:coreProperties>
</file>